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to Manage Confli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5600">
              <a:defRPr sz="7600"/>
            </a:lvl1pPr>
          </a:lstStyle>
          <a:p>
            <a:pPr/>
            <a:r>
              <a:t>How to Manage Conflict</a:t>
            </a:r>
          </a:p>
        </p:txBody>
      </p:sp>
      <p:sp>
        <p:nvSpPr>
          <p:cNvPr id="120" name="Life of a Student Athlete…"/>
          <p:cNvSpPr txBox="1"/>
          <p:nvPr>
            <p:ph type="subTitle" sz="quarter" idx="1"/>
          </p:nvPr>
        </p:nvSpPr>
        <p:spPr>
          <a:xfrm>
            <a:off x="1270000" y="5029200"/>
            <a:ext cx="10464800" cy="1557487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Life of a Student Athlete</a:t>
            </a:r>
          </a:p>
          <a:p>
            <a:pPr>
              <a:spcBef>
                <a:spcPts val="2700"/>
              </a:spcBef>
              <a:defRPr sz="2800"/>
            </a:pPr>
            <a:r>
              <a:t>By: Craig Huff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DSC_2817.JPG" descr="DSC_281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563" t="8249" r="38365" b="5820"/>
          <a:stretch>
            <a:fillRect/>
          </a:stretch>
        </p:blipFill>
        <p:spPr>
          <a:xfrm>
            <a:off x="8102848" y="2589014"/>
            <a:ext cx="3740994" cy="6290073"/>
          </a:xfrm>
          <a:prstGeom prst="rect">
            <a:avLst/>
          </a:prstGeom>
        </p:spPr>
      </p:pic>
      <p:sp>
        <p:nvSpPr>
          <p:cNvPr id="123" name="About Mysel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Myself</a:t>
            </a:r>
          </a:p>
        </p:txBody>
      </p:sp>
      <p:sp>
        <p:nvSpPr>
          <p:cNvPr id="124" name="Computer Science Major…"/>
          <p:cNvSpPr txBox="1"/>
          <p:nvPr>
            <p:ph type="body" sz="half" idx="1"/>
          </p:nvPr>
        </p:nvSpPr>
        <p:spPr>
          <a:xfrm>
            <a:off x="952500" y="2590800"/>
            <a:ext cx="6569770" cy="6286500"/>
          </a:xfrm>
          <a:prstGeom prst="rect">
            <a:avLst/>
          </a:prstGeom>
        </p:spPr>
        <p:txBody>
          <a:bodyPr/>
          <a:lstStyle/>
          <a:p>
            <a:pPr marL="411479" indent="-411479" defTabSz="525779">
              <a:spcBef>
                <a:spcPts val="3700"/>
              </a:spcBef>
              <a:defRPr sz="3420"/>
            </a:pPr>
            <a:r>
              <a:t>Computer Science Major 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5th Year Men’s Cross Country/Track Athlete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NCAA All-American Academic 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3x Mountain West Scholar Athlete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Software Engineer at Direct Athletics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warp dir="in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Conflic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Conflict?</a:t>
            </a:r>
          </a:p>
        </p:txBody>
      </p:sp>
      <p:sp>
        <p:nvSpPr>
          <p:cNvPr id="127" name="Conflict is a problematic situation that occurs between interdependent people who seek different goals or means to those goal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Conflict is a problematic situation that occurs between interdependent people who seek different goals or means to those goals.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wipe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ommon Sources of Confli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Common Sources of Conflict</a:t>
            </a:r>
          </a:p>
        </p:txBody>
      </p:sp>
      <p:sp>
        <p:nvSpPr>
          <p:cNvPr id="130" name="Team Related Events…"/>
          <p:cNvSpPr txBox="1"/>
          <p:nvPr>
            <p:ph type="body" sz="half" idx="1"/>
          </p:nvPr>
        </p:nvSpPr>
        <p:spPr>
          <a:xfrm>
            <a:off x="6959600" y="2597150"/>
            <a:ext cx="5444233" cy="6286500"/>
          </a:xfrm>
          <a:prstGeom prst="rect">
            <a:avLst/>
          </a:prstGeom>
        </p:spPr>
        <p:txBody>
          <a:bodyPr/>
          <a:lstStyle/>
          <a:p>
            <a:pPr/>
            <a:r>
              <a:t>Team Related Events</a:t>
            </a:r>
          </a:p>
          <a:p>
            <a:pPr/>
            <a:r>
              <a:t>Roommates</a:t>
            </a:r>
          </a:p>
          <a:p>
            <a:pPr/>
            <a:r>
              <a:t>Classes </a:t>
            </a:r>
          </a:p>
          <a:p>
            <a:pPr/>
            <a:r>
              <a:t>Work</a:t>
            </a:r>
          </a:p>
        </p:txBody>
      </p:sp>
      <p:pic>
        <p:nvPicPr>
          <p:cNvPr id="131" name="iu.png" descr="i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645" y="3095843"/>
            <a:ext cx="2330358" cy="229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u.png" descr="i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2233" y="3181350"/>
            <a:ext cx="2064137" cy="212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Open Book"/>
          <p:cNvSpPr/>
          <p:nvPr/>
        </p:nvSpPr>
        <p:spPr>
          <a:xfrm>
            <a:off x="3902233" y="6169100"/>
            <a:ext cx="2064137" cy="1911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gradFill>
            <a:gsLst>
              <a:gs pos="0">
                <a:srgbClr val="5D8EC8"/>
              </a:gs>
              <a:gs pos="100000">
                <a:srgbClr val="275DB2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4" name="Trophy"/>
          <p:cNvSpPr/>
          <p:nvPr/>
        </p:nvSpPr>
        <p:spPr>
          <a:xfrm>
            <a:off x="975581" y="6196045"/>
            <a:ext cx="1536486" cy="1857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139" y="0"/>
                </a:moveTo>
                <a:cubicBezTo>
                  <a:pt x="4139" y="0"/>
                  <a:pt x="4149" y="623"/>
                  <a:pt x="4237" y="1589"/>
                </a:cubicBezTo>
                <a:cubicBezTo>
                  <a:pt x="2431" y="832"/>
                  <a:pt x="0" y="1725"/>
                  <a:pt x="0" y="3889"/>
                </a:cubicBezTo>
                <a:cubicBezTo>
                  <a:pt x="0" y="6026"/>
                  <a:pt x="2630" y="7372"/>
                  <a:pt x="4623" y="8623"/>
                </a:cubicBezTo>
                <a:cubicBezTo>
                  <a:pt x="6617" y="9874"/>
                  <a:pt x="5496" y="11300"/>
                  <a:pt x="5496" y="11300"/>
                </a:cubicBezTo>
                <a:cubicBezTo>
                  <a:pt x="5496" y="11300"/>
                  <a:pt x="5764" y="11446"/>
                  <a:pt x="6151" y="11655"/>
                </a:cubicBezTo>
                <a:cubicBezTo>
                  <a:pt x="6151" y="11655"/>
                  <a:pt x="6687" y="11060"/>
                  <a:pt x="6687" y="10290"/>
                </a:cubicBezTo>
                <a:cubicBezTo>
                  <a:pt x="6687" y="10138"/>
                  <a:pt x="6674" y="9995"/>
                  <a:pt x="6650" y="9857"/>
                </a:cubicBezTo>
                <a:cubicBezTo>
                  <a:pt x="7364" y="10917"/>
                  <a:pt x="8282" y="11742"/>
                  <a:pt x="9461" y="12100"/>
                </a:cubicBezTo>
                <a:lnTo>
                  <a:pt x="9461" y="14760"/>
                </a:lnTo>
                <a:lnTo>
                  <a:pt x="7250" y="14760"/>
                </a:lnTo>
                <a:lnTo>
                  <a:pt x="7250" y="18727"/>
                </a:lnTo>
                <a:lnTo>
                  <a:pt x="5761" y="18727"/>
                </a:lnTo>
                <a:lnTo>
                  <a:pt x="4147" y="20386"/>
                </a:lnTo>
                <a:lnTo>
                  <a:pt x="4127" y="20386"/>
                </a:lnTo>
                <a:lnTo>
                  <a:pt x="4127" y="21600"/>
                </a:lnTo>
                <a:lnTo>
                  <a:pt x="17475" y="21600"/>
                </a:lnTo>
                <a:lnTo>
                  <a:pt x="17475" y="20386"/>
                </a:lnTo>
                <a:lnTo>
                  <a:pt x="17455" y="20386"/>
                </a:lnTo>
                <a:lnTo>
                  <a:pt x="15839" y="18727"/>
                </a:lnTo>
                <a:lnTo>
                  <a:pt x="14352" y="18727"/>
                </a:lnTo>
                <a:lnTo>
                  <a:pt x="14352" y="14760"/>
                </a:lnTo>
                <a:lnTo>
                  <a:pt x="12141" y="14760"/>
                </a:lnTo>
                <a:lnTo>
                  <a:pt x="12141" y="12100"/>
                </a:lnTo>
                <a:cubicBezTo>
                  <a:pt x="13320" y="11742"/>
                  <a:pt x="14238" y="10917"/>
                  <a:pt x="14952" y="9857"/>
                </a:cubicBezTo>
                <a:cubicBezTo>
                  <a:pt x="14928" y="9994"/>
                  <a:pt x="14916" y="10138"/>
                  <a:pt x="14916" y="10290"/>
                </a:cubicBezTo>
                <a:cubicBezTo>
                  <a:pt x="14916" y="11060"/>
                  <a:pt x="15449" y="11655"/>
                  <a:pt x="15449" y="11655"/>
                </a:cubicBezTo>
                <a:cubicBezTo>
                  <a:pt x="15836" y="11446"/>
                  <a:pt x="16107" y="11300"/>
                  <a:pt x="16107" y="11300"/>
                </a:cubicBezTo>
                <a:cubicBezTo>
                  <a:pt x="16107" y="11300"/>
                  <a:pt x="14985" y="9874"/>
                  <a:pt x="16979" y="8623"/>
                </a:cubicBezTo>
                <a:cubicBezTo>
                  <a:pt x="18972" y="7372"/>
                  <a:pt x="21600" y="6026"/>
                  <a:pt x="21600" y="3889"/>
                </a:cubicBezTo>
                <a:cubicBezTo>
                  <a:pt x="21600" y="1725"/>
                  <a:pt x="19172" y="832"/>
                  <a:pt x="17365" y="1589"/>
                </a:cubicBezTo>
                <a:cubicBezTo>
                  <a:pt x="17453" y="623"/>
                  <a:pt x="17461" y="0"/>
                  <a:pt x="17461" y="0"/>
                </a:cubicBezTo>
                <a:lnTo>
                  <a:pt x="4139" y="0"/>
                </a:lnTo>
                <a:close/>
                <a:moveTo>
                  <a:pt x="2780" y="2437"/>
                </a:moveTo>
                <a:cubicBezTo>
                  <a:pt x="3886" y="2437"/>
                  <a:pt x="4325" y="3145"/>
                  <a:pt x="4499" y="3649"/>
                </a:cubicBezTo>
                <a:cubicBezTo>
                  <a:pt x="4748" y="5174"/>
                  <a:pt x="5172" y="6946"/>
                  <a:pt x="5886" y="8488"/>
                </a:cubicBezTo>
                <a:cubicBezTo>
                  <a:pt x="5216" y="7814"/>
                  <a:pt x="4193" y="7247"/>
                  <a:pt x="3073" y="6490"/>
                </a:cubicBezTo>
                <a:cubicBezTo>
                  <a:pt x="229" y="4570"/>
                  <a:pt x="1195" y="2437"/>
                  <a:pt x="2780" y="2437"/>
                </a:cubicBezTo>
                <a:close/>
                <a:moveTo>
                  <a:pt x="18822" y="2437"/>
                </a:moveTo>
                <a:cubicBezTo>
                  <a:pt x="20407" y="2437"/>
                  <a:pt x="21373" y="4570"/>
                  <a:pt x="18529" y="6490"/>
                </a:cubicBezTo>
                <a:cubicBezTo>
                  <a:pt x="17409" y="7247"/>
                  <a:pt x="16386" y="7814"/>
                  <a:pt x="15716" y="8488"/>
                </a:cubicBezTo>
                <a:cubicBezTo>
                  <a:pt x="16430" y="6947"/>
                  <a:pt x="16852" y="5174"/>
                  <a:pt x="17101" y="3649"/>
                </a:cubicBezTo>
                <a:cubicBezTo>
                  <a:pt x="17275" y="3145"/>
                  <a:pt x="17716" y="2437"/>
                  <a:pt x="18822" y="2437"/>
                </a:cubicBezTo>
                <a:close/>
              </a:path>
            </a:pathLst>
          </a:custGeom>
          <a:gradFill>
            <a:gsLst>
              <a:gs pos="0">
                <a:srgbClr val="F7D046"/>
              </a:gs>
              <a:gs pos="100000">
                <a:srgbClr val="F5BB46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onflict Resolution Ski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Conflict Resolution Skills</a:t>
            </a:r>
          </a:p>
        </p:txBody>
      </p:sp>
      <p:sp>
        <p:nvSpPr>
          <p:cNvPr id="137" name="Communication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Communication</a:t>
            </a:r>
          </a:p>
          <a:p>
            <a:pPr>
              <a:defRPr sz="4500"/>
            </a:pPr>
            <a:r>
              <a:t>Stress Management</a:t>
            </a:r>
          </a:p>
          <a:p>
            <a:pPr>
              <a:defRPr sz="4500"/>
            </a:pPr>
            <a:r>
              <a:t>Forgivness  </a:t>
            </a:r>
          </a:p>
          <a:p>
            <a:pPr>
              <a:defRPr sz="4500"/>
            </a:pPr>
            <a:r>
              <a:t>Mediation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Important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Important Resources </a:t>
            </a:r>
          </a:p>
        </p:txBody>
      </p:sp>
      <p:sp>
        <p:nvSpPr>
          <p:cNvPr id="140" name="Ombudspersons…"/>
          <p:cNvSpPr txBox="1"/>
          <p:nvPr>
            <p:ph type="body" sz="half" idx="1"/>
          </p:nvPr>
        </p:nvSpPr>
        <p:spPr>
          <a:xfrm>
            <a:off x="952500" y="2590800"/>
            <a:ext cx="4937453" cy="6286500"/>
          </a:xfrm>
          <a:prstGeom prst="rect">
            <a:avLst/>
          </a:prstGeom>
        </p:spPr>
        <p:txBody>
          <a:bodyPr/>
          <a:lstStyle/>
          <a:p>
            <a:pPr/>
            <a:r>
              <a:t>Ombudspersons </a:t>
            </a:r>
          </a:p>
          <a:p>
            <a:pPr/>
            <a:r>
              <a:t>Coaches </a:t>
            </a:r>
          </a:p>
          <a:p>
            <a:pPr/>
            <a:r>
              <a:t>Teachers </a:t>
            </a:r>
          </a:p>
          <a:p>
            <a:pPr/>
            <a:r>
              <a:t>Department Chairs’ </a:t>
            </a:r>
          </a:p>
          <a:p>
            <a:pPr/>
            <a:r>
              <a:t>Major Advisors </a:t>
            </a:r>
          </a:p>
        </p:txBody>
      </p:sp>
      <p:sp>
        <p:nvSpPr>
          <p:cNvPr id="141" name="Athletic Academic Advisors…"/>
          <p:cNvSpPr txBox="1"/>
          <p:nvPr/>
        </p:nvSpPr>
        <p:spPr>
          <a:xfrm>
            <a:off x="7049292" y="2590799"/>
            <a:ext cx="4937454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57200" indent="-457200" algn="l">
              <a:spcBef>
                <a:spcPts val="4200"/>
              </a:spcBef>
              <a:buSzPct val="75000"/>
              <a:buChar char="•"/>
            </a:pPr>
            <a:r>
              <a:t>Athletic Academic Advisors 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</a:pPr>
            <a:r>
              <a:t>Athletic Director 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</a:pPr>
            <a:r>
              <a:t>Compliance Office </a:t>
            </a:r>
          </a:p>
          <a:p>
            <a:pPr marL="457200" indent="-457200" algn="l">
              <a:spcBef>
                <a:spcPts val="4200"/>
              </a:spcBef>
              <a:buSzPct val="75000"/>
              <a:buChar char="•"/>
            </a:pPr>
            <a:r>
              <a:t>Resident Advisors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